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3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1E8A14-CCB8-4A28-B904-A2B942B2E31D}" type="datetimeFigureOut">
              <a:rPr lang="es-CO" smtClean="0"/>
              <a:t>20/05/2013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0882B-3E88-4349-8C9B-F633AEF2E45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60913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FA5241-4498-4120-BC14-CD1A8C25A583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38E52-557D-4631-BE2A-B79B6C2E9B78}" type="datetimeFigureOut">
              <a:rPr lang="es-CO" smtClean="0"/>
              <a:t>20/05/2013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EA98-0E33-4291-99B0-DF9D0E2F17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28149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38E52-557D-4631-BE2A-B79B6C2E9B78}" type="datetimeFigureOut">
              <a:rPr lang="es-CO" smtClean="0"/>
              <a:t>20/05/2013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EA98-0E33-4291-99B0-DF9D0E2F17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6070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38E52-557D-4631-BE2A-B79B6C2E9B78}" type="datetimeFigureOut">
              <a:rPr lang="es-CO" smtClean="0"/>
              <a:t>20/05/2013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EA98-0E33-4291-99B0-DF9D0E2F17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6189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38E52-557D-4631-BE2A-B79B6C2E9B78}" type="datetimeFigureOut">
              <a:rPr lang="es-CO" smtClean="0"/>
              <a:t>20/05/2013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EA98-0E33-4291-99B0-DF9D0E2F17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6160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38E52-557D-4631-BE2A-B79B6C2E9B78}" type="datetimeFigureOut">
              <a:rPr lang="es-CO" smtClean="0"/>
              <a:t>20/05/2013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EA98-0E33-4291-99B0-DF9D0E2F17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9995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38E52-557D-4631-BE2A-B79B6C2E9B78}" type="datetimeFigureOut">
              <a:rPr lang="es-CO" smtClean="0"/>
              <a:t>20/05/2013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EA98-0E33-4291-99B0-DF9D0E2F17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774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38E52-557D-4631-BE2A-B79B6C2E9B78}" type="datetimeFigureOut">
              <a:rPr lang="es-CO" smtClean="0"/>
              <a:t>20/05/2013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EA98-0E33-4291-99B0-DF9D0E2F17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0122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38E52-557D-4631-BE2A-B79B6C2E9B78}" type="datetimeFigureOut">
              <a:rPr lang="es-CO" smtClean="0"/>
              <a:t>20/05/2013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EA98-0E33-4291-99B0-DF9D0E2F17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1973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38E52-557D-4631-BE2A-B79B6C2E9B78}" type="datetimeFigureOut">
              <a:rPr lang="es-CO" smtClean="0"/>
              <a:t>20/05/2013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EA98-0E33-4291-99B0-DF9D0E2F17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3961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38E52-557D-4631-BE2A-B79B6C2E9B78}" type="datetimeFigureOut">
              <a:rPr lang="es-CO" smtClean="0"/>
              <a:t>20/05/2013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EA98-0E33-4291-99B0-DF9D0E2F17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268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38E52-557D-4631-BE2A-B79B6C2E9B78}" type="datetimeFigureOut">
              <a:rPr lang="es-CO" smtClean="0"/>
              <a:t>20/05/2013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EA98-0E33-4291-99B0-DF9D0E2F17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192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38E52-557D-4631-BE2A-B79B6C2E9B78}" type="datetimeFigureOut">
              <a:rPr lang="es-CO" smtClean="0"/>
              <a:t>20/05/2013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BEA98-0E33-4291-99B0-DF9D0E2F173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50152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#9:  What are enzymes?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Objective: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Role of enzymes in the body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Structure of enzymes</a:t>
            </a:r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18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/>
          <a:lstStyle/>
          <a:p>
            <a:r>
              <a:rPr lang="en-US" dirty="0" smtClean="0"/>
              <a:t>Enzyme video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73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Enzymes</a:t>
            </a:r>
            <a:endParaRPr lang="en-GB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219200"/>
            <a:ext cx="7010400" cy="1524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Remember :</a:t>
            </a:r>
          </a:p>
          <a:p>
            <a:pPr>
              <a:lnSpc>
                <a:spcPct val="90000"/>
              </a:lnSpc>
            </a:pPr>
            <a:r>
              <a:rPr lang="en-US" smtClean="0"/>
              <a:t>Large particles cannot be </a:t>
            </a:r>
            <a:r>
              <a:rPr lang="en-US" b="1" smtClean="0"/>
              <a:t>absorbed</a:t>
            </a:r>
            <a:r>
              <a:rPr lang="en-US" smtClean="0"/>
              <a:t> in the small intestine</a:t>
            </a:r>
            <a:endParaRPr lang="en-GB" smtClean="0"/>
          </a:p>
        </p:txBody>
      </p:sp>
      <p:sp>
        <p:nvSpPr>
          <p:cNvPr id="64516" name="Line 4"/>
          <p:cNvSpPr>
            <a:spLocks noChangeShapeType="1"/>
          </p:cNvSpPr>
          <p:nvPr/>
        </p:nvSpPr>
        <p:spPr bwMode="auto">
          <a:xfrm>
            <a:off x="3276600" y="3200400"/>
            <a:ext cx="0" cy="304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O"/>
          </a:p>
        </p:txBody>
      </p:sp>
      <p:sp>
        <p:nvSpPr>
          <p:cNvPr id="64517" name="Oval 5"/>
          <p:cNvSpPr>
            <a:spLocks noChangeArrowheads="1"/>
          </p:cNvSpPr>
          <p:nvPr/>
        </p:nvSpPr>
        <p:spPr bwMode="auto">
          <a:xfrm>
            <a:off x="1447800" y="3124200"/>
            <a:ext cx="6858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>
                <a:latin typeface="Calibri" pitchFamily="34" charset="0"/>
              </a:rPr>
              <a:t>starch</a:t>
            </a:r>
            <a:endParaRPr lang="en-GB">
              <a:latin typeface="Calibri" pitchFamily="34" charset="0"/>
            </a:endParaRPr>
          </a:p>
        </p:txBody>
      </p:sp>
      <p:sp>
        <p:nvSpPr>
          <p:cNvPr id="64518" name="Oval 6"/>
          <p:cNvSpPr>
            <a:spLocks noChangeArrowheads="1"/>
          </p:cNvSpPr>
          <p:nvPr/>
        </p:nvSpPr>
        <p:spPr bwMode="auto">
          <a:xfrm>
            <a:off x="1905000" y="3429000"/>
            <a:ext cx="6858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>
                <a:latin typeface="Calibri" pitchFamily="34" charset="0"/>
              </a:rPr>
              <a:t>starch</a:t>
            </a:r>
            <a:endParaRPr lang="en-GB">
              <a:latin typeface="Calibri" pitchFamily="34" charset="0"/>
            </a:endParaRPr>
          </a:p>
        </p:txBody>
      </p:sp>
      <p:sp>
        <p:nvSpPr>
          <p:cNvPr id="64519" name="Oval 7"/>
          <p:cNvSpPr>
            <a:spLocks noChangeArrowheads="1"/>
          </p:cNvSpPr>
          <p:nvPr/>
        </p:nvSpPr>
        <p:spPr bwMode="auto">
          <a:xfrm>
            <a:off x="1676400" y="5486400"/>
            <a:ext cx="6858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>
                <a:latin typeface="Calibri" pitchFamily="34" charset="0"/>
              </a:rPr>
              <a:t>starch</a:t>
            </a:r>
            <a:endParaRPr lang="en-GB">
              <a:latin typeface="Calibri" pitchFamily="34" charset="0"/>
            </a:endParaRPr>
          </a:p>
        </p:txBody>
      </p:sp>
      <p:sp>
        <p:nvSpPr>
          <p:cNvPr id="64520" name="Oval 8"/>
          <p:cNvSpPr>
            <a:spLocks noChangeArrowheads="1"/>
          </p:cNvSpPr>
          <p:nvPr/>
        </p:nvSpPr>
        <p:spPr bwMode="auto">
          <a:xfrm>
            <a:off x="990600" y="3962400"/>
            <a:ext cx="6858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>
                <a:latin typeface="Calibri" pitchFamily="34" charset="0"/>
              </a:rPr>
              <a:t>starch</a:t>
            </a:r>
            <a:endParaRPr lang="en-GB">
              <a:latin typeface="Calibri" pitchFamily="34" charset="0"/>
            </a:endParaRPr>
          </a:p>
        </p:txBody>
      </p:sp>
      <p:sp>
        <p:nvSpPr>
          <p:cNvPr id="64521" name="Oval 9"/>
          <p:cNvSpPr>
            <a:spLocks noChangeArrowheads="1"/>
          </p:cNvSpPr>
          <p:nvPr/>
        </p:nvSpPr>
        <p:spPr bwMode="auto">
          <a:xfrm>
            <a:off x="2438400" y="43434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900">
                <a:solidFill>
                  <a:schemeClr val="bg1"/>
                </a:solidFill>
                <a:latin typeface="Calibri" pitchFamily="34" charset="0"/>
              </a:rPr>
              <a:t>G</a:t>
            </a:r>
            <a:endParaRPr lang="en-GB" sz="9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4522" name="Oval 10"/>
          <p:cNvSpPr>
            <a:spLocks noChangeArrowheads="1"/>
          </p:cNvSpPr>
          <p:nvPr/>
        </p:nvSpPr>
        <p:spPr bwMode="auto">
          <a:xfrm>
            <a:off x="2743200" y="48006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900">
                <a:solidFill>
                  <a:schemeClr val="bg1"/>
                </a:solidFill>
                <a:latin typeface="Calibri" pitchFamily="34" charset="0"/>
              </a:rPr>
              <a:t>G</a:t>
            </a:r>
            <a:endParaRPr lang="en-GB" sz="9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4523" name="Oval 11"/>
          <p:cNvSpPr>
            <a:spLocks noChangeArrowheads="1"/>
          </p:cNvSpPr>
          <p:nvPr/>
        </p:nvSpPr>
        <p:spPr bwMode="auto">
          <a:xfrm>
            <a:off x="2438400" y="51816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900">
                <a:solidFill>
                  <a:schemeClr val="bg1"/>
                </a:solidFill>
                <a:latin typeface="Calibri" pitchFamily="34" charset="0"/>
              </a:rPr>
              <a:t>G</a:t>
            </a:r>
            <a:endParaRPr lang="en-GB" sz="9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228600" y="2895600"/>
            <a:ext cx="827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400"/>
              <a:t>GUT</a:t>
            </a:r>
            <a:endParaRPr lang="en-GB" sz="2400"/>
          </a:p>
        </p:txBody>
      </p:sp>
      <p:sp>
        <p:nvSpPr>
          <p:cNvPr id="64525" name="Text Box 13"/>
          <p:cNvSpPr txBox="1">
            <a:spLocks noChangeArrowheads="1"/>
          </p:cNvSpPr>
          <p:nvPr/>
        </p:nvSpPr>
        <p:spPr bwMode="auto">
          <a:xfrm>
            <a:off x="3581400" y="2819400"/>
            <a:ext cx="24542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400"/>
              <a:t>INSIDE THE BODY (BLOOD)</a:t>
            </a:r>
            <a:endParaRPr lang="en-GB" sz="2400"/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6858000" y="2971800"/>
            <a:ext cx="19812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Large particles (e.g. starch) are left in the gut and small particles (e.g. glucose) go through into the blood.</a:t>
            </a:r>
            <a:endParaRPr lang="en-GB"/>
          </a:p>
        </p:txBody>
      </p:sp>
      <p:sp>
        <p:nvSpPr>
          <p:cNvPr id="64527" name="Oval 15"/>
          <p:cNvSpPr>
            <a:spLocks noChangeArrowheads="1"/>
          </p:cNvSpPr>
          <p:nvPr/>
        </p:nvSpPr>
        <p:spPr bwMode="auto">
          <a:xfrm>
            <a:off x="1905000" y="47244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900">
                <a:solidFill>
                  <a:schemeClr val="bg1"/>
                </a:solidFill>
                <a:latin typeface="Calibri" pitchFamily="34" charset="0"/>
              </a:rPr>
              <a:t>G</a:t>
            </a:r>
            <a:endParaRPr lang="en-GB" sz="9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4528" name="Oval 16"/>
          <p:cNvSpPr>
            <a:spLocks noChangeArrowheads="1"/>
          </p:cNvSpPr>
          <p:nvPr/>
        </p:nvSpPr>
        <p:spPr bwMode="auto">
          <a:xfrm>
            <a:off x="1676400" y="39624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900">
                <a:solidFill>
                  <a:schemeClr val="bg1"/>
                </a:solidFill>
                <a:latin typeface="Calibri" pitchFamily="34" charset="0"/>
              </a:rPr>
              <a:t>G</a:t>
            </a:r>
            <a:endParaRPr lang="en-GB" sz="9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4529" name="Oval 17"/>
          <p:cNvSpPr>
            <a:spLocks noChangeArrowheads="1"/>
          </p:cNvSpPr>
          <p:nvPr/>
        </p:nvSpPr>
        <p:spPr bwMode="auto">
          <a:xfrm>
            <a:off x="1143000" y="49530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900">
                <a:solidFill>
                  <a:schemeClr val="bg1"/>
                </a:solidFill>
                <a:latin typeface="Calibri" pitchFamily="34" charset="0"/>
              </a:rPr>
              <a:t>G</a:t>
            </a:r>
            <a:endParaRPr lang="en-GB" sz="9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4530" name="Text Box 18"/>
          <p:cNvSpPr txBox="1">
            <a:spLocks noChangeArrowheads="1"/>
          </p:cNvSpPr>
          <p:nvPr/>
        </p:nvSpPr>
        <p:spPr bwMode="auto">
          <a:xfrm>
            <a:off x="4860925" y="5384800"/>
            <a:ext cx="390207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b="1">
                <a:latin typeface="Kristen ITC" pitchFamily="66" charset="0"/>
              </a:rPr>
              <a:t>BUT </a:t>
            </a:r>
            <a:r>
              <a:rPr lang="en-US">
                <a:latin typeface="Kristen ITC" pitchFamily="66" charset="0"/>
              </a:rPr>
              <a:t>large particles </a:t>
            </a:r>
            <a:r>
              <a:rPr lang="en-US" i="1">
                <a:latin typeface="Kristen ITC" pitchFamily="66" charset="0"/>
              </a:rPr>
              <a:t>can</a:t>
            </a:r>
            <a:r>
              <a:rPr lang="en-US">
                <a:latin typeface="Kristen ITC" pitchFamily="66" charset="0"/>
              </a:rPr>
              <a:t> be broken down into small particles.  This is called DIGESTION</a:t>
            </a:r>
            <a:endParaRPr lang="en-GB" b="1">
              <a:latin typeface="Kristen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71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407E-6 C 0.01424 -0.00463 0.00764 -0.00278 0.02014 -0.00556 C 0.02153 -0.00625 0.02292 -0.00672 0.02431 -0.00764 C 0.02587 -0.00857 0.02709 -0.01042 0.02865 -0.01135 C 0.0349 -0.01482 0.04219 -0.01621 0.04862 -0.01899 C 0.05521 -0.01829 0.06285 -0.02176 0.06858 -0.01713 C 0.07066 -0.01551 0.06667 -0.00186 0.0658 0.00208 C 0.06372 0.0125 0.06303 0.02314 0.05868 0.0324 C 0.05625 0.03796 0.05 0.04768 0.05 0.04768 C 0.04757 0.06064 0.03872 0.07453 0.03143 0.08379 C 0.02987 0.09051 0.03039 0.09814 0.02865 0.10486 C 0.02796 0.1074 0.02553 0.10856 0.02431 0.11064 C 0.01632 0.1243 0.02084 0.12176 0.00868 0.12777 C 0.00261 0.13541 -0.00277 0.13634 -0.00989 0.14097 " pathEditMode="relative" ptsTypes="fffffffffffffA">
                                      <p:cBhvr>
                                        <p:cTn id="37" dur="20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022E-16 C 0.00521 -0.00069 0.01059 -0.00093 0.0158 -0.00208 C 0.01875 -0.00278 0.02153 -0.00463 0.02431 -0.00579 C 0.0257 -0.00648 0.02865 -0.00764 0.02865 -0.00741 C 0.03004 -0.00903 0.03143 -0.01042 0.03299 -0.01157 C 0.03525 -0.01319 0.03785 -0.01366 0.04011 -0.01528 C 0.04653 -0.02014 0.05295 -0.03079 0.06007 -0.03426 C 0.06962 -0.03889 0.07882 -0.0463 0.08872 -0.04954 C 0.09375 -0.05417 0.08959 -0.05648 0.09063 -0.06134 C 0.09236 -0.06458 0.09497 -0.0787 0.09497 -0.07847 C 0.09445 -0.08519 0.09254 -0.0919 0.09063 -0.09769 C 0.08976 -0.1 0.09375 -0.09676 0.09202 -0.09769 C 0.08646 -0.10093 0.09636 -0.10463 0.09011 -0.10671 C 0.0849 -0.11366 0.07865 -0.11296 0.07153 -0.11435 C 0.04653 -0.12731 0.02066 -0.11713 -0.00416 -0.11065 C -0.01753 -0.09861 -0.00017 -0.11343 -0.01284 -0.10486 C -0.02066 -0.09954 -0.01701 -0.09792 -0.02708 -0.09537 C -0.0342 -0.08819 -0.04184 -0.08657 -0.05 -0.08194 C -0.06875 -0.07153 -0.05382 -0.07593 -0.06996 -0.07245 C -0.07135 -0.0713 -0.07274 -0.06968 -0.0743 -0.06875 C -0.07569 -0.06782 -0.07725 -0.06759 -0.07847 -0.06667 C -0.08645 -0.06019 -0.09236 -0.04977 -0.10139 -0.04583 C -0.10312 -0.03843 -0.10451 -0.03704 -0.10989 -0.03426 C -0.11389 -0.0294 -0.11875 -0.02824 -0.12274 -0.02292 " pathEditMode="relative" rAng="0" ptsTypes="ffffffffffffffffffffffff">
                                      <p:cBhvr>
                                        <p:cTn id="39" dur="30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9" y="-6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2.59259E-6 C 0.01372 0.00671 -0.00833 -0.00324 0.02726 0.00393 C 0.03021 0.00463 0.03143 0.01111 0.03438 0.01157 C 0.0448 0.01342 0.05539 0.01273 0.0658 0.01342 C 0.0889 0.01852 0.08265 0.01782 0.12431 0.01342 C 0.1257 0.01319 0.12605 0.01065 0.12726 0.00972 C 0.13369 0.00463 0.14011 -0.00324 0.14723 -0.00556 C 0.14896 -0.0081 0.15296 -0.01134 0.15296 -0.01505 " pathEditMode="relative" ptsTypes="fffffffA">
                                      <p:cBhvr>
                                        <p:cTn id="43" dur="20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8.14815E-6 C 0.01441 0.00464 0.02657 0.00325 0.04132 0.00186 C 0.04827 0.00047 0.06268 -0.00925 0.06719 -0.00948 C 0.08959 -0.01064 0.11181 -0.01087 0.13421 -0.01157 C 0.14705 -0.01481 0.16181 -0.02152 0.17136 -0.03425 C 0.17396 -0.03773 0.17553 -0.04259 0.17848 -0.04583 C 0.18612 -0.05439 0.18056 -0.04166 0.18421 -0.05138 " pathEditMode="relative" ptsTypes="ffffffA">
                                      <p:cBhvr>
                                        <p:cTn id="45" dur="20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3 0.01227 C 0.01319 0.02338 0.00885 0.0206 0.01649 0.02384 C 0.02378 0.03125 0.02899 0.03657 0.03785 0.03912 C 0.04271 0.04514 0.04878 0.04606 0.05503 0.04861 C 0.08559 0.07592 0.1151 0.05277 0.1408 0.03518 C 0.14566 0.02847 0.14844 0.02477 0.15503 0.02199 C 0.16285 0.01458 0.17153 0.00787 0.18073 0.00486 C 0.19844 -0.01111 0.23559 -0.0125 0.25503 -0.01436 C 0.26146 -0.01598 0.26649 -0.01736 0.27222 -0.02199 C 0.27517 -0.02431 0.27743 -0.02824 0.28073 -0.02963 C 0.28872 -0.03311 0.29497 -0.03936 0.30208 -0.04468 C 0.31059 -0.05116 0.30243 -0.04028 0.31354 -0.05232 C 0.32066 -0.05996 0.32656 -0.07037 0.33073 -0.08102 C 0.33281 -0.10116 0.33177 -0.11898 0.35069 -0.11898 " pathEditMode="relative" rAng="0" ptsTypes="fffffffffffffA">
                                      <p:cBhvr>
                                        <p:cTn id="47" dur="20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22222E-6 C 0.00416 0.00555 0.01007 0.00949 0.01579 0.01157 C 0.02534 0.02014 0.03593 0.02639 0.04722 0.0287 C 0.07951 0.02801 0.11198 0.0287 0.14427 0.02685 C 0.146 0.02685 0.14704 0.02384 0.14861 0.02291 C 0.15034 0.02199 0.15243 0.02176 0.15434 0.02106 C 0.15868 0.01504 0.16545 0.01157 0.17152 0.00949 C 0.17395 -0.00023 0.17118 0.00741 0.17725 2.22222E-6 C 0.17725 2.22222E-6 0.18715 -0.0132 0.1901 -0.01713 C 0.19114 -0.01852 0.19288 -0.01852 0.19427 -0.01898 C 0.2059 -0.02315 0.21336 -0.02523 0.22569 -0.02662 C 0.23142 -0.03033 0.23698 -0.03172 0.24288 -0.03426 C 0.24965 -0.04699 0.26215 -0.0507 0.27152 -0.05903 C 0.2835 -0.06968 0.29218 -0.08542 0.30295 -0.09699 C 0.30781 -0.10209 0.31475 -0.11042 0.32152 -0.11042 " pathEditMode="relative" ptsTypes="ffffffffffffffA">
                                      <p:cBhvr>
                                        <p:cTn id="50" dur="20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5.18519E-6 C 0.0033 0.00069 0.00677 0.00138 0.01007 0.00208 C 0.01476 0.00323 0.02431 0.00578 0.02431 0.00578 C 0.03524 0.00509 0.04757 0.00925 0.05712 0.00208 C 0.05886 0.00069 0.05972 -0.00232 0.06146 -0.00371 C 0.06354 -0.00556 0.06615 -0.00626 0.06858 -0.00764 C 0.0724 -0.01482 0.07951 -0.01991 0.08576 -0.02269 C 0.10156 -0.04491 0.13646 -0.04237 0.15573 -0.04376 C 0.16337 -0.04422 0.17101 -0.04491 0.17865 -0.04561 C 0.18108 -0.0463 0.18333 -0.04746 0.18576 -0.04746 C 0.19045 -0.04746 0.2 -0.04561 0.2 -0.04561 " pathEditMode="relative" ptsTypes="ffffffffffA">
                                      <p:cBhvr>
                                        <p:cTn id="52" dur="20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33333E-6 C 0.00678 0.00949 0.01632 0.01991 0.0257 0.02292 C 0.03247 0.03172 0.04028 0.03843 0.04862 0.04375 C 0.05278 0.04954 0.05556 0.05139 0.06146 0.05324 C 0.06685 0.05834 0.07049 0.05926 0.07709 0.06088 C 0.08924 0.06922 0.10539 0.06736 0.11858 0.06852 C 0.12049 0.06922 0.1224 0.06945 0.12431 0.07037 C 0.12639 0.0713 0.12796 0.07338 0.13004 0.07431 C 0.13369 0.07593 0.13768 0.07639 0.14132 0.07801 C 0.15226 0.08797 0.16737 0.08912 0.17987 0.09329 C 0.204 0.0919 0.20504 0.09306 0.22136 0.08773 C 0.22726 0.07616 0.2224 0.08195 0.23994 0.08195 " pathEditMode="relative" ptsTypes="fffffffffffA">
                                      <p:cBhvr>
                                        <p:cTn id="54" dur="2000" fill="hold"/>
                                        <p:tgtEl>
                                          <p:spTgt spid="645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45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64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64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 animBg="1"/>
      <p:bldP spid="64517" grpId="0" animBg="1"/>
      <p:bldP spid="64518" grpId="0" animBg="1"/>
      <p:bldP spid="64518" grpId="1" animBg="1"/>
      <p:bldP spid="64519" grpId="0" animBg="1"/>
      <p:bldP spid="64519" grpId="1" animBg="1"/>
      <p:bldP spid="64520" grpId="0" animBg="1"/>
      <p:bldP spid="64521" grpId="0" animBg="1"/>
      <p:bldP spid="64521" grpId="1" animBg="1"/>
      <p:bldP spid="64522" grpId="0" animBg="1"/>
      <p:bldP spid="64522" grpId="1" animBg="1"/>
      <p:bldP spid="64523" grpId="0" animBg="1"/>
      <p:bldP spid="64523" grpId="1" animBg="1"/>
      <p:bldP spid="64524" grpId="0"/>
      <p:bldP spid="64525" grpId="0"/>
      <p:bldP spid="64526" grpId="0"/>
      <p:bldP spid="64527" grpId="0" animBg="1"/>
      <p:bldP spid="64527" grpId="1" animBg="1"/>
      <p:bldP spid="64528" grpId="0" animBg="1"/>
      <p:bldP spid="64528" grpId="1" animBg="1"/>
      <p:bldP spid="64529" grpId="0" animBg="1"/>
      <p:bldP spid="64529" grpId="1" animBg="1"/>
      <p:bldP spid="645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378" y="181337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Enzymes are </a:t>
            </a:r>
            <a:r>
              <a:rPr lang="en-US" sz="2400" b="1" dirty="0" smtClean="0"/>
              <a:t>biological catalysts </a:t>
            </a:r>
            <a:r>
              <a:rPr lang="en-US" sz="2400" dirty="0" smtClean="0"/>
              <a:t>that</a:t>
            </a:r>
            <a:r>
              <a:rPr lang="en-US" sz="2400" b="1" dirty="0" smtClean="0"/>
              <a:t>: 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i</a:t>
            </a:r>
            <a:r>
              <a:rPr lang="en-US" sz="2400" b="1" dirty="0" smtClean="0"/>
              <a:t>ncrease</a:t>
            </a:r>
            <a:r>
              <a:rPr lang="en-US" sz="2400" dirty="0" smtClean="0"/>
              <a:t> the rate of chemical reactions without being used up. 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Are </a:t>
            </a:r>
            <a:r>
              <a:rPr lang="en-US" sz="2400" b="1" dirty="0" smtClean="0"/>
              <a:t>proteins </a:t>
            </a:r>
            <a:r>
              <a:rPr lang="en-US" sz="2400" dirty="0" smtClean="0"/>
              <a:t>that are folded into complex shapes that allow smaller molecules to fit into them.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The place where these </a:t>
            </a:r>
            <a:r>
              <a:rPr lang="en-US" sz="2400" b="1" dirty="0" smtClean="0"/>
              <a:t>substrate</a:t>
            </a:r>
            <a:r>
              <a:rPr lang="en-US" sz="2400" dirty="0" smtClean="0"/>
              <a:t> molecules fit is called the </a:t>
            </a:r>
            <a:r>
              <a:rPr lang="en-US" sz="2400" b="1" dirty="0" smtClean="0"/>
              <a:t>active site</a:t>
            </a:r>
            <a:r>
              <a:rPr lang="en-US" sz="2400" dirty="0" smtClean="0"/>
              <a:t>.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Enzymes can </a:t>
            </a:r>
            <a:r>
              <a:rPr lang="en-US" sz="2400" b="1" dirty="0" smtClean="0"/>
              <a:t>build up</a:t>
            </a:r>
            <a:r>
              <a:rPr lang="en-US" sz="2400" dirty="0" smtClean="0"/>
              <a:t>, </a:t>
            </a:r>
            <a:r>
              <a:rPr lang="en-US" sz="2400" b="1" dirty="0" smtClean="0"/>
              <a:t>change the shape or breakdown </a:t>
            </a:r>
            <a:r>
              <a:rPr lang="en-US" sz="2400" dirty="0" smtClean="0"/>
              <a:t>molecules  </a:t>
            </a:r>
            <a:endParaRPr lang="es-CO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3635896" y="4077072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http://www.bbc.co.uk/schools/gcsebitesize/science/add_aqa_pre_2011/enzymes/enzymes1.shtml</a:t>
            </a:r>
            <a:endParaRPr lang="es-CO" dirty="0"/>
          </a:p>
        </p:txBody>
      </p:sp>
      <p:pic>
        <p:nvPicPr>
          <p:cNvPr id="1026" name="Picture 2" descr="http://www.elmhurst.edu/%7Echm/vchembook/images/571lockke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212976"/>
            <a:ext cx="3319803" cy="348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aynesword.palomar.edu/images/enzyme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378" y="3853160"/>
            <a:ext cx="5715000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31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en-US" dirty="0" smtClean="0"/>
              <a:t>Practical # 1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052736"/>
            <a:ext cx="8712968" cy="5616624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In two separate test tubes place a cube of Manganese oxide and potato.</a:t>
            </a:r>
          </a:p>
          <a:p>
            <a:pPr marL="514350" indent="-514350">
              <a:buAutoNum type="arabicPeriod"/>
            </a:pPr>
            <a:r>
              <a:rPr lang="en-US" dirty="0" smtClean="0"/>
              <a:t>Add 10ml of hydrogen peroxide into each test tube.</a:t>
            </a:r>
          </a:p>
          <a:p>
            <a:pPr marL="514350" indent="-514350">
              <a:buAutoNum type="arabicPeriod"/>
            </a:pPr>
            <a:r>
              <a:rPr lang="en-US" dirty="0" smtClean="0"/>
              <a:t>Record the height and time of the bubbles released.</a:t>
            </a:r>
          </a:p>
          <a:p>
            <a:pPr marL="514350" indent="-514350">
              <a:buAutoNum type="arabicPeriod"/>
            </a:pPr>
            <a:r>
              <a:rPr lang="en-US" dirty="0" smtClean="0"/>
              <a:t>Record your data in a data table and in a graph.  Remember to include titles and label the axis's.</a:t>
            </a:r>
          </a:p>
          <a:p>
            <a:pPr marL="514350" indent="-514350">
              <a:buAutoNum type="arabicPeriod"/>
            </a:pPr>
            <a:r>
              <a:rPr lang="en-US" dirty="0" smtClean="0"/>
              <a:t>Write a brief analysis based on your results.</a:t>
            </a:r>
          </a:p>
          <a:p>
            <a:pPr marL="514350" indent="-514350">
              <a:buAutoNum type="arabicPeriod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6315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#2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Place one piece of potato in a labeled test tube. </a:t>
            </a:r>
          </a:p>
          <a:p>
            <a:pPr marL="514350" indent="-514350">
              <a:buAutoNum type="arabicPeriod"/>
            </a:pPr>
            <a:r>
              <a:rPr lang="en-US" dirty="0" smtClean="0"/>
              <a:t>Take a same sized piece of potato and cut it into many smaller pieces.  Place all of the pieces into another labeled test tube.</a:t>
            </a:r>
          </a:p>
          <a:p>
            <a:pPr marL="514350" indent="-514350">
              <a:buAutoNum type="arabicPeriod"/>
            </a:pPr>
            <a:r>
              <a:rPr lang="en-US" dirty="0" smtClean="0"/>
              <a:t>Add 10ml of hydrogen peroxide.</a:t>
            </a:r>
          </a:p>
          <a:p>
            <a:pPr marL="514350" indent="-514350">
              <a:buAutoNum type="arabicPeriod"/>
            </a:pPr>
            <a:r>
              <a:rPr lang="en-US" dirty="0" smtClean="0"/>
              <a:t>Record the  time of reaction and </a:t>
            </a:r>
            <a:r>
              <a:rPr lang="en-US" dirty="0"/>
              <a:t>the height of bubbles </a:t>
            </a:r>
            <a:r>
              <a:rPr lang="en-US" dirty="0" smtClean="0"/>
              <a:t>in a data table and graph</a:t>
            </a:r>
          </a:p>
          <a:p>
            <a:pPr marL="514350" indent="-514350">
              <a:buAutoNum type="arabicPeriod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1535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282</Words>
  <Application>Microsoft Office PowerPoint</Application>
  <PresentationFormat>Presentación en pantalla (4:3)</PresentationFormat>
  <Paragraphs>40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Lesson #9:  What are enzymes?</vt:lpstr>
      <vt:lpstr>Enzyme video</vt:lpstr>
      <vt:lpstr>Enzymes</vt:lpstr>
      <vt:lpstr>Presentación de PowerPoint</vt:lpstr>
      <vt:lpstr>Practical # 1</vt:lpstr>
      <vt:lpstr>Practical #2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#9:  What are enzymes?</dc:title>
  <dc:creator>USUARIO</dc:creator>
  <cp:lastModifiedBy>USUARIO</cp:lastModifiedBy>
  <cp:revision>9</cp:revision>
  <dcterms:created xsi:type="dcterms:W3CDTF">2013-04-22T13:39:36Z</dcterms:created>
  <dcterms:modified xsi:type="dcterms:W3CDTF">2013-05-20T16:02:52Z</dcterms:modified>
</cp:coreProperties>
</file>